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8" r:id="rId2"/>
    <p:sldId id="352" r:id="rId3"/>
    <p:sldId id="329" r:id="rId4"/>
    <p:sldId id="339" r:id="rId5"/>
    <p:sldId id="342" r:id="rId6"/>
    <p:sldId id="340" r:id="rId7"/>
    <p:sldId id="343" r:id="rId8"/>
    <p:sldId id="344" r:id="rId9"/>
    <p:sldId id="350" r:id="rId10"/>
    <p:sldId id="347" r:id="rId11"/>
    <p:sldId id="345" r:id="rId12"/>
    <p:sldId id="348" r:id="rId13"/>
    <p:sldId id="349" r:id="rId14"/>
    <p:sldId id="351" r:id="rId15"/>
    <p:sldId id="332" r:id="rId16"/>
    <p:sldId id="353" r:id="rId17"/>
    <p:sldId id="335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6FC"/>
    <a:srgbClr val="828282"/>
    <a:srgbClr val="6E90FE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 Distribution</c:v>
                </c:pt>
              </c:strCache>
            </c:strRef>
          </c:tx>
          <c:dPt>
            <c:idx val="0"/>
            <c:bubble3D val="0"/>
            <c:explosion val="4"/>
            <c:spPr>
              <a:gradFill rotWithShape="1">
                <a:gsLst>
                  <a:gs pos="0">
                    <a:schemeClr val="accent1">
                      <a:satMod val="103000"/>
                      <a:lumMod val="118000"/>
                    </a:schemeClr>
                  </a:gs>
                  <a:gs pos="50000">
                    <a:schemeClr val="accent1">
                      <a:satMod val="89000"/>
                      <a:lumMod val="91000"/>
                    </a:schemeClr>
                  </a:gs>
                  <a:gs pos="100000">
                    <a:schemeClr val="accent1">
                      <a:lumMod val="69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E5-480F-BAFB-6324E6FB3C0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18000"/>
                    </a:schemeClr>
                  </a:gs>
                  <a:gs pos="50000">
                    <a:schemeClr val="accent2">
                      <a:satMod val="89000"/>
                      <a:lumMod val="91000"/>
                    </a:schemeClr>
                  </a:gs>
                  <a:gs pos="100000">
                    <a:schemeClr val="accent2">
                      <a:lumMod val="69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E5-480F-BAFB-6324E6FB3C08}"/>
              </c:ext>
            </c:extLst>
          </c:dPt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2-4FF9-A378-C49127F8D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175915510561182"/>
          <c:y val="3.03260045489006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Ethnicity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8D7-47B6-B83E-18FA2B47EB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8D7-47B6-B83E-18FA2B47EB3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8D7-47B6-B83E-18FA2B47EB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8D7-47B6-B83E-18FA2B47EB3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Black or African</c:v>
                </c:pt>
                <c:pt idx="1">
                  <c:v>Hispanic or Latino</c:v>
                </c:pt>
                <c:pt idx="2">
                  <c:v>Caucasian or White</c:v>
                </c:pt>
                <c:pt idx="3">
                  <c:v>Asian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10</c:v>
                </c:pt>
                <c:pt idx="2">
                  <c:v>4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2A-4804-9ACC-CC58E8E903E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129448752524749"/>
          <c:y val="0.4309846524989287"/>
          <c:w val="0.28870551247475262"/>
          <c:h val="0.2005031187010967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Preferred</a:t>
            </a:r>
            <a:r>
              <a:rPr lang="en-GB" baseline="0" dirty="0"/>
              <a:t> Ad Channel type amongst Age Groups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25-34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Online media</c:v>
                </c:pt>
                <c:pt idx="1">
                  <c:v>Mixed media</c:v>
                </c:pt>
                <c:pt idx="2">
                  <c:v>Traditional media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7-479B-9644-871353E0AC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35-44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Online media</c:v>
                </c:pt>
                <c:pt idx="1">
                  <c:v>Mixed media</c:v>
                </c:pt>
                <c:pt idx="2">
                  <c:v>Traditional media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07-479B-9644-871353E0AC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45-54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Online media</c:v>
                </c:pt>
                <c:pt idx="1">
                  <c:v>Mixed media</c:v>
                </c:pt>
                <c:pt idx="2">
                  <c:v>Traditional media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7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07-479B-9644-871353E0AC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55-65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Online media</c:v>
                </c:pt>
                <c:pt idx="1">
                  <c:v>Mixed media</c:v>
                </c:pt>
                <c:pt idx="2">
                  <c:v>Traditional media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07-479B-9644-871353E0AC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Online media</c:v>
                </c:pt>
                <c:pt idx="1">
                  <c:v>Mixed media</c:v>
                </c:pt>
                <c:pt idx="2">
                  <c:v>Traditional media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07-479B-9644-871353E0A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1438832"/>
        <c:axId val="642385408"/>
      </c:barChart>
      <c:catAx>
        <c:axId val="72143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642385408"/>
        <c:crosses val="autoZero"/>
        <c:auto val="1"/>
        <c:lblAlgn val="ctr"/>
        <c:lblOffset val="100"/>
        <c:noMultiLvlLbl val="0"/>
      </c:catAx>
      <c:valAx>
        <c:axId val="6423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143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316751978538332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 Channel type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Online Media</c:v>
                </c:pt>
                <c:pt idx="1">
                  <c:v>Mixed Media</c:v>
                </c:pt>
                <c:pt idx="2">
                  <c:v>Traditional media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</c:v>
                </c:pt>
                <c:pt idx="1">
                  <c:v>15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2-40C2-807B-0521968F0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859686000"/>
        <c:axId val="715504512"/>
      </c:barChart>
      <c:catAx>
        <c:axId val="85968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15504512"/>
        <c:crosses val="autoZero"/>
        <c:auto val="1"/>
        <c:lblAlgn val="ctr"/>
        <c:lblOffset val="100"/>
        <c:noMultiLvlLbl val="0"/>
      </c:catAx>
      <c:valAx>
        <c:axId val="715504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85968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dirty="0"/>
              <a:t>Ad</a:t>
            </a:r>
            <a:r>
              <a:rPr lang="en-GB" baseline="0" dirty="0"/>
              <a:t> Channel type amongst Gender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18000"/>
                  </a:schemeClr>
                </a:gs>
                <a:gs pos="50000">
                  <a:schemeClr val="accent1">
                    <a:satMod val="89000"/>
                    <a:lumMod val="91000"/>
                  </a:schemeClr>
                </a:gs>
                <a:gs pos="100000">
                  <a:schemeClr val="accent1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Mixed media</c:v>
                </c:pt>
                <c:pt idx="1">
                  <c:v>Online media</c:v>
                </c:pt>
                <c:pt idx="2">
                  <c:v>Traditional media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05-440F-A454-EAB322ADDB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18000"/>
                  </a:schemeClr>
                </a:gs>
                <a:gs pos="50000">
                  <a:schemeClr val="accent2">
                    <a:satMod val="89000"/>
                    <a:lumMod val="91000"/>
                  </a:schemeClr>
                </a:gs>
                <a:gs pos="100000">
                  <a:schemeClr val="accent2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Mixed media</c:v>
                </c:pt>
                <c:pt idx="1">
                  <c:v>Online media</c:v>
                </c:pt>
                <c:pt idx="2">
                  <c:v>Traditional media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11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05-440F-A454-EAB322ADD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40052944"/>
        <c:axId val="1748878640"/>
      </c:barChart>
      <c:catAx>
        <c:axId val="154005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748878640"/>
        <c:crosses val="autoZero"/>
        <c:auto val="1"/>
        <c:lblAlgn val="ctr"/>
        <c:lblOffset val="100"/>
        <c:noMultiLvlLbl val="0"/>
      </c:catAx>
      <c:valAx>
        <c:axId val="1748878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54005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843E1-3324-4767-9730-6378A92D1A8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2AA01-01DC-4D18-9378-1B2435A46A9C}">
      <dgm:prSet custT="1"/>
      <dgm:spPr/>
      <dgm:t>
        <a:bodyPr/>
        <a:lstStyle/>
        <a:p>
          <a:r>
            <a:rPr lang="en-NL" sz="2000" dirty="0"/>
            <a:t>Are there specific demographic segments more responsive to certain advertising </a:t>
          </a:r>
          <a:r>
            <a:rPr lang="en-GB" sz="2000" dirty="0"/>
            <a:t>channels?</a:t>
          </a:r>
          <a:endParaRPr lang="en-US" sz="2000" dirty="0"/>
        </a:p>
      </dgm:t>
    </dgm:pt>
    <dgm:pt modelId="{A8B26C44-6E7A-4CC0-9395-0C9B5FF83A8C}" type="parTrans" cxnId="{0725C13D-225E-4220-B61C-2BB335397E1E}">
      <dgm:prSet/>
      <dgm:spPr/>
      <dgm:t>
        <a:bodyPr/>
        <a:lstStyle/>
        <a:p>
          <a:endParaRPr lang="en-US"/>
        </a:p>
      </dgm:t>
    </dgm:pt>
    <dgm:pt modelId="{F54D1E49-56BC-4F5B-8671-FEC641E0D8B3}" type="sibTrans" cxnId="{0725C13D-225E-4220-B61C-2BB335397E1E}">
      <dgm:prSet/>
      <dgm:spPr/>
      <dgm:t>
        <a:bodyPr/>
        <a:lstStyle/>
        <a:p>
          <a:endParaRPr lang="en-US"/>
        </a:p>
      </dgm:t>
    </dgm:pt>
    <dgm:pt modelId="{DD05AD52-99AA-475D-81C6-225E9E07094E}">
      <dgm:prSet/>
      <dgm:spPr/>
      <dgm:t>
        <a:bodyPr/>
        <a:lstStyle/>
        <a:p>
          <a:pPr>
            <a:defRPr cap="all"/>
          </a:pPr>
          <a:r>
            <a:rPr lang="en-GB" b="0" i="0"/>
            <a:t>.</a:t>
          </a:r>
          <a:endParaRPr lang="en-US"/>
        </a:p>
      </dgm:t>
    </dgm:pt>
    <dgm:pt modelId="{C4291A4A-568B-4004-B1A7-2F5DA2ABFC10}" type="parTrans" cxnId="{9DA37F95-D75F-42A5-81DA-EB22557B4C07}">
      <dgm:prSet/>
      <dgm:spPr/>
      <dgm:t>
        <a:bodyPr/>
        <a:lstStyle/>
        <a:p>
          <a:endParaRPr lang="en-US"/>
        </a:p>
      </dgm:t>
    </dgm:pt>
    <dgm:pt modelId="{73C5AC35-89F9-46D0-9B9E-1D6C52CF0A48}" type="sibTrans" cxnId="{9DA37F95-D75F-42A5-81DA-EB22557B4C07}">
      <dgm:prSet/>
      <dgm:spPr/>
      <dgm:t>
        <a:bodyPr/>
        <a:lstStyle/>
        <a:p>
          <a:endParaRPr lang="en-US"/>
        </a:p>
      </dgm:t>
    </dgm:pt>
    <dgm:pt modelId="{73D805CB-50E5-492F-AE26-D832702EF7AB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26CE8DE5-AB9D-45C5-A11E-E005A80AABC2}" type="parTrans" cxnId="{8097D6C7-5AA7-42E4-831C-7F91EE77B35A}">
      <dgm:prSet/>
      <dgm:spPr/>
      <dgm:t>
        <a:bodyPr/>
        <a:lstStyle/>
        <a:p>
          <a:endParaRPr lang="en-US"/>
        </a:p>
      </dgm:t>
    </dgm:pt>
    <dgm:pt modelId="{F5ACD129-CBB3-4882-BE1E-BB2902DA0E16}" type="sibTrans" cxnId="{8097D6C7-5AA7-42E4-831C-7F91EE77B35A}">
      <dgm:prSet/>
      <dgm:spPr/>
      <dgm:t>
        <a:bodyPr/>
        <a:lstStyle/>
        <a:p>
          <a:endParaRPr lang="en-US"/>
        </a:p>
      </dgm:t>
    </dgm:pt>
    <dgm:pt modelId="{62E9BA3B-3B6D-4DAC-B1B0-513AB566E83F}">
      <dgm:prSet/>
      <dgm:spPr/>
      <dgm:t>
        <a:bodyPr/>
        <a:lstStyle/>
        <a:p>
          <a:r>
            <a:rPr lang="en-NL" dirty="0"/>
            <a:t>How do different advertising channels (online, </a:t>
          </a:r>
          <a:r>
            <a:rPr lang="en-GB" dirty="0"/>
            <a:t>traditional</a:t>
          </a:r>
          <a:r>
            <a:rPr lang="en-NL" dirty="0"/>
            <a:t>, </a:t>
          </a:r>
          <a:r>
            <a:rPr lang="en-GB" dirty="0"/>
            <a:t>mixed</a:t>
          </a:r>
          <a:r>
            <a:rPr lang="en-NL" dirty="0"/>
            <a:t> medi</a:t>
          </a:r>
          <a:r>
            <a:rPr lang="en-GB" dirty="0"/>
            <a:t>a</a:t>
          </a:r>
          <a:r>
            <a:rPr lang="en-NL" dirty="0"/>
            <a:t>) influence customer awareness  in money remittance services?</a:t>
          </a:r>
          <a:endParaRPr lang="en-US" dirty="0"/>
        </a:p>
      </dgm:t>
    </dgm:pt>
    <dgm:pt modelId="{52B0CCD0-ED7D-4AA9-BDFC-596819236D43}" type="sibTrans" cxnId="{60897261-A0BE-4CF5-9D00-F4E8A11B78C5}">
      <dgm:prSet/>
      <dgm:spPr/>
      <dgm:t>
        <a:bodyPr/>
        <a:lstStyle/>
        <a:p>
          <a:endParaRPr lang="en-US"/>
        </a:p>
      </dgm:t>
    </dgm:pt>
    <dgm:pt modelId="{E3E2B6E8-B20F-4AB7-BB9F-082401A77BB9}" type="parTrans" cxnId="{60897261-A0BE-4CF5-9D00-F4E8A11B78C5}">
      <dgm:prSet/>
      <dgm:spPr/>
      <dgm:t>
        <a:bodyPr/>
        <a:lstStyle/>
        <a:p>
          <a:endParaRPr lang="en-US"/>
        </a:p>
      </dgm:t>
    </dgm:pt>
    <dgm:pt modelId="{5AD7326A-0B9E-443D-ACD1-B331E5EE6CFD}" type="pres">
      <dgm:prSet presAssocID="{64F843E1-3324-4767-9730-6378A92D1A86}" presName="root" presStyleCnt="0">
        <dgm:presLayoutVars>
          <dgm:dir/>
          <dgm:resizeHandles val="exact"/>
        </dgm:presLayoutVars>
      </dgm:prSet>
      <dgm:spPr/>
    </dgm:pt>
    <dgm:pt modelId="{A0A7AD81-9F76-495B-9F14-9B911E9717E0}" type="pres">
      <dgm:prSet presAssocID="{22F2AA01-01DC-4D18-9378-1B2435A46A9C}" presName="compNode" presStyleCnt="0"/>
      <dgm:spPr/>
    </dgm:pt>
    <dgm:pt modelId="{613BCA0A-53D4-496F-A2C7-554FDA499473}" type="pres">
      <dgm:prSet presAssocID="{22F2AA01-01DC-4D18-9378-1B2435A46A9C}" presName="iconBgRect" presStyleLbl="bgShp" presStyleIdx="0" presStyleCnt="4"/>
      <dgm:spPr/>
    </dgm:pt>
    <dgm:pt modelId="{94266547-D236-442C-9670-852AC3689057}" type="pres">
      <dgm:prSet presAssocID="{22F2AA01-01DC-4D18-9378-1B2435A46A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A75F698-D82A-49A0-8865-322BC7F7AC48}" type="pres">
      <dgm:prSet presAssocID="{22F2AA01-01DC-4D18-9378-1B2435A46A9C}" presName="spaceRect" presStyleCnt="0"/>
      <dgm:spPr/>
    </dgm:pt>
    <dgm:pt modelId="{EA0B309F-2491-4C68-8485-614341EF2A00}" type="pres">
      <dgm:prSet presAssocID="{22F2AA01-01DC-4D18-9378-1B2435A46A9C}" presName="textRect" presStyleLbl="revTx" presStyleIdx="0" presStyleCnt="4" custScaleX="335325">
        <dgm:presLayoutVars>
          <dgm:chMax val="1"/>
          <dgm:chPref val="1"/>
        </dgm:presLayoutVars>
      </dgm:prSet>
      <dgm:spPr/>
    </dgm:pt>
    <dgm:pt modelId="{A992A8E0-CB00-4010-9E06-44D826537B9B}" type="pres">
      <dgm:prSet presAssocID="{F54D1E49-56BC-4F5B-8671-FEC641E0D8B3}" presName="sibTrans" presStyleCnt="0"/>
      <dgm:spPr/>
    </dgm:pt>
    <dgm:pt modelId="{8742B7AC-3EC7-46FC-BB93-F3DA5E794F6B}" type="pres">
      <dgm:prSet presAssocID="{DD05AD52-99AA-475D-81C6-225E9E07094E}" presName="compNode" presStyleCnt="0"/>
      <dgm:spPr/>
    </dgm:pt>
    <dgm:pt modelId="{A5D662D3-0F92-4243-B9B7-5042A18CF12D}" type="pres">
      <dgm:prSet presAssocID="{DD05AD52-99AA-475D-81C6-225E9E07094E}" presName="iconBgRect" presStyleLbl="bgShp" presStyleIdx="1" presStyleCnt="4"/>
      <dgm:spPr/>
    </dgm:pt>
    <dgm:pt modelId="{75C51B97-F1A6-462B-A04F-04F03FBEC5C2}" type="pres">
      <dgm:prSet presAssocID="{DD05AD52-99AA-475D-81C6-225E9E0709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70971D35-853E-4939-AD67-36231DF3F4CA}" type="pres">
      <dgm:prSet presAssocID="{DD05AD52-99AA-475D-81C6-225E9E07094E}" presName="spaceRect" presStyleCnt="0"/>
      <dgm:spPr/>
    </dgm:pt>
    <dgm:pt modelId="{C74AAB5E-C108-4C75-8869-9C9953028FF9}" type="pres">
      <dgm:prSet presAssocID="{DD05AD52-99AA-475D-81C6-225E9E07094E}" presName="textRect" presStyleLbl="revTx" presStyleIdx="1" presStyleCnt="4">
        <dgm:presLayoutVars>
          <dgm:chMax val="1"/>
          <dgm:chPref val="1"/>
        </dgm:presLayoutVars>
      </dgm:prSet>
      <dgm:spPr/>
    </dgm:pt>
    <dgm:pt modelId="{D097C208-2E8E-4776-BB20-CA78D3069F4F}" type="pres">
      <dgm:prSet presAssocID="{73C5AC35-89F9-46D0-9B9E-1D6C52CF0A48}" presName="sibTrans" presStyleCnt="0"/>
      <dgm:spPr/>
    </dgm:pt>
    <dgm:pt modelId="{EE1EAC26-B441-4373-B000-19DB7AEC9CED}" type="pres">
      <dgm:prSet presAssocID="{73D805CB-50E5-492F-AE26-D832702EF7AB}" presName="compNode" presStyleCnt="0"/>
      <dgm:spPr/>
    </dgm:pt>
    <dgm:pt modelId="{C8DF21AC-CCB9-47A3-AF36-65427ECE0BD2}" type="pres">
      <dgm:prSet presAssocID="{73D805CB-50E5-492F-AE26-D832702EF7AB}" presName="iconBgRect" presStyleLbl="bgShp" presStyleIdx="2" presStyleCnt="4" custLinFactNeighborX="5257" custLinFactNeighborY="-1093"/>
      <dgm:spPr/>
    </dgm:pt>
    <dgm:pt modelId="{BE60B4D2-AFD6-4A20-9852-71FDFD0F8970}" type="pres">
      <dgm:prSet presAssocID="{73D805CB-50E5-492F-AE26-D832702EF7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8F47F6C-0482-4908-AED1-E435CA4CC609}" type="pres">
      <dgm:prSet presAssocID="{73D805CB-50E5-492F-AE26-D832702EF7AB}" presName="spaceRect" presStyleCnt="0"/>
      <dgm:spPr/>
    </dgm:pt>
    <dgm:pt modelId="{96E60547-AE63-4C01-99D9-AD13A1E56F1B}" type="pres">
      <dgm:prSet presAssocID="{73D805CB-50E5-492F-AE26-D832702EF7AB}" presName="textRect" presStyleLbl="revTx" presStyleIdx="2" presStyleCnt="4" custScaleY="153314">
        <dgm:presLayoutVars>
          <dgm:chMax val="1"/>
          <dgm:chPref val="1"/>
        </dgm:presLayoutVars>
      </dgm:prSet>
      <dgm:spPr/>
    </dgm:pt>
    <dgm:pt modelId="{3217A691-CBCB-4ECD-86C5-16C81C1A71D8}" type="pres">
      <dgm:prSet presAssocID="{F5ACD129-CBB3-4882-BE1E-BB2902DA0E16}" presName="sibTrans" presStyleCnt="0"/>
      <dgm:spPr/>
    </dgm:pt>
    <dgm:pt modelId="{45731A1F-AA76-4D76-9DCC-6140581901E8}" type="pres">
      <dgm:prSet presAssocID="{62E9BA3B-3B6D-4DAC-B1B0-513AB566E83F}" presName="compNode" presStyleCnt="0"/>
      <dgm:spPr/>
    </dgm:pt>
    <dgm:pt modelId="{195D8BDD-72E1-447A-906F-058B80C86DC0}" type="pres">
      <dgm:prSet presAssocID="{62E9BA3B-3B6D-4DAC-B1B0-513AB566E83F}" presName="iconBgRect" presStyleLbl="bgShp" presStyleIdx="3" presStyleCnt="4"/>
      <dgm:spPr/>
    </dgm:pt>
    <dgm:pt modelId="{B3E0C184-EAF5-4E62-A41C-8BBA1C6FDE75}" type="pres">
      <dgm:prSet presAssocID="{62E9BA3B-3B6D-4DAC-B1B0-513AB566E8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DC31927B-D1E6-41F1-A5E7-2563954100DE}" type="pres">
      <dgm:prSet presAssocID="{62E9BA3B-3B6D-4DAC-B1B0-513AB566E83F}" presName="spaceRect" presStyleCnt="0"/>
      <dgm:spPr/>
    </dgm:pt>
    <dgm:pt modelId="{6CD16C91-4734-4896-93D3-D54BC17F996B}" type="pres">
      <dgm:prSet presAssocID="{62E9BA3B-3B6D-4DAC-B1B0-513AB566E83F}" presName="textRect" presStyleLbl="revTx" presStyleIdx="3" presStyleCnt="4" custScaleX="425477" custScaleY="215090">
        <dgm:presLayoutVars>
          <dgm:chMax val="1"/>
          <dgm:chPref val="1"/>
        </dgm:presLayoutVars>
      </dgm:prSet>
      <dgm:spPr/>
    </dgm:pt>
  </dgm:ptLst>
  <dgm:cxnLst>
    <dgm:cxn modelId="{65B5FE2F-FA7B-4862-9C1F-69578EC9771C}" type="presOf" srcId="{DD05AD52-99AA-475D-81C6-225E9E07094E}" destId="{C74AAB5E-C108-4C75-8869-9C9953028FF9}" srcOrd="0" destOrd="0" presId="urn:microsoft.com/office/officeart/2018/5/layout/IconCircleLabelList"/>
    <dgm:cxn modelId="{0725C13D-225E-4220-B61C-2BB335397E1E}" srcId="{64F843E1-3324-4767-9730-6378A92D1A86}" destId="{22F2AA01-01DC-4D18-9378-1B2435A46A9C}" srcOrd="0" destOrd="0" parTransId="{A8B26C44-6E7A-4CC0-9395-0C9B5FF83A8C}" sibTransId="{F54D1E49-56BC-4F5B-8671-FEC641E0D8B3}"/>
    <dgm:cxn modelId="{60897261-A0BE-4CF5-9D00-F4E8A11B78C5}" srcId="{64F843E1-3324-4767-9730-6378A92D1A86}" destId="{62E9BA3B-3B6D-4DAC-B1B0-513AB566E83F}" srcOrd="3" destOrd="0" parTransId="{E3E2B6E8-B20F-4AB7-BB9F-082401A77BB9}" sibTransId="{52B0CCD0-ED7D-4AA9-BDFC-596819236D43}"/>
    <dgm:cxn modelId="{E63EFA6A-C4C7-479B-B291-A9F00E79CE39}" type="presOf" srcId="{64F843E1-3324-4767-9730-6378A92D1A86}" destId="{5AD7326A-0B9E-443D-ACD1-B331E5EE6CFD}" srcOrd="0" destOrd="0" presId="urn:microsoft.com/office/officeart/2018/5/layout/IconCircleLabelList"/>
    <dgm:cxn modelId="{9DA37F95-D75F-42A5-81DA-EB22557B4C07}" srcId="{64F843E1-3324-4767-9730-6378A92D1A86}" destId="{DD05AD52-99AA-475D-81C6-225E9E07094E}" srcOrd="1" destOrd="0" parTransId="{C4291A4A-568B-4004-B1A7-2F5DA2ABFC10}" sibTransId="{73C5AC35-89F9-46D0-9B9E-1D6C52CF0A48}"/>
    <dgm:cxn modelId="{8097D6C7-5AA7-42E4-831C-7F91EE77B35A}" srcId="{64F843E1-3324-4767-9730-6378A92D1A86}" destId="{73D805CB-50E5-492F-AE26-D832702EF7AB}" srcOrd="2" destOrd="0" parTransId="{26CE8DE5-AB9D-45C5-A11E-E005A80AABC2}" sibTransId="{F5ACD129-CBB3-4882-BE1E-BB2902DA0E16}"/>
    <dgm:cxn modelId="{734321D6-A1C1-4CBB-A35C-74D0DB15A0AB}" type="presOf" srcId="{62E9BA3B-3B6D-4DAC-B1B0-513AB566E83F}" destId="{6CD16C91-4734-4896-93D3-D54BC17F996B}" srcOrd="0" destOrd="0" presId="urn:microsoft.com/office/officeart/2018/5/layout/IconCircleLabelList"/>
    <dgm:cxn modelId="{B6C23FF5-DCFD-451C-BD3B-295A995CB6EC}" type="presOf" srcId="{73D805CB-50E5-492F-AE26-D832702EF7AB}" destId="{96E60547-AE63-4C01-99D9-AD13A1E56F1B}" srcOrd="0" destOrd="0" presId="urn:microsoft.com/office/officeart/2018/5/layout/IconCircleLabelList"/>
    <dgm:cxn modelId="{6AA28BF7-50B9-4226-BF47-5DD8E29349D7}" type="presOf" srcId="{22F2AA01-01DC-4D18-9378-1B2435A46A9C}" destId="{EA0B309F-2491-4C68-8485-614341EF2A00}" srcOrd="0" destOrd="0" presId="urn:microsoft.com/office/officeart/2018/5/layout/IconCircleLabelList"/>
    <dgm:cxn modelId="{720F9DFA-EEA5-443A-9581-14D6F5AB51C7}" type="presParOf" srcId="{5AD7326A-0B9E-443D-ACD1-B331E5EE6CFD}" destId="{A0A7AD81-9F76-495B-9F14-9B911E9717E0}" srcOrd="0" destOrd="0" presId="urn:microsoft.com/office/officeart/2018/5/layout/IconCircleLabelList"/>
    <dgm:cxn modelId="{B8F8F0C2-ECDD-4D90-8ADC-FD84DF866C94}" type="presParOf" srcId="{A0A7AD81-9F76-495B-9F14-9B911E9717E0}" destId="{613BCA0A-53D4-496F-A2C7-554FDA499473}" srcOrd="0" destOrd="0" presId="urn:microsoft.com/office/officeart/2018/5/layout/IconCircleLabelList"/>
    <dgm:cxn modelId="{441F6722-107D-4AA5-994E-BFA235DEADFD}" type="presParOf" srcId="{A0A7AD81-9F76-495B-9F14-9B911E9717E0}" destId="{94266547-D236-442C-9670-852AC3689057}" srcOrd="1" destOrd="0" presId="urn:microsoft.com/office/officeart/2018/5/layout/IconCircleLabelList"/>
    <dgm:cxn modelId="{0C2983CE-771A-4F2D-A5F7-B7BAAF7D3AAA}" type="presParOf" srcId="{A0A7AD81-9F76-495B-9F14-9B911E9717E0}" destId="{0A75F698-D82A-49A0-8865-322BC7F7AC48}" srcOrd="2" destOrd="0" presId="urn:microsoft.com/office/officeart/2018/5/layout/IconCircleLabelList"/>
    <dgm:cxn modelId="{E844D123-108D-4D99-BDAD-921D20097FA2}" type="presParOf" srcId="{A0A7AD81-9F76-495B-9F14-9B911E9717E0}" destId="{EA0B309F-2491-4C68-8485-614341EF2A00}" srcOrd="3" destOrd="0" presId="urn:microsoft.com/office/officeart/2018/5/layout/IconCircleLabelList"/>
    <dgm:cxn modelId="{CBE08CF3-3074-4507-8935-02C56E61AAE0}" type="presParOf" srcId="{5AD7326A-0B9E-443D-ACD1-B331E5EE6CFD}" destId="{A992A8E0-CB00-4010-9E06-44D826537B9B}" srcOrd="1" destOrd="0" presId="urn:microsoft.com/office/officeart/2018/5/layout/IconCircleLabelList"/>
    <dgm:cxn modelId="{8D71E63A-F371-4EF5-81C3-5569FFD4125B}" type="presParOf" srcId="{5AD7326A-0B9E-443D-ACD1-B331E5EE6CFD}" destId="{8742B7AC-3EC7-46FC-BB93-F3DA5E794F6B}" srcOrd="2" destOrd="0" presId="urn:microsoft.com/office/officeart/2018/5/layout/IconCircleLabelList"/>
    <dgm:cxn modelId="{26644BC7-6592-456D-992F-91837C1D7068}" type="presParOf" srcId="{8742B7AC-3EC7-46FC-BB93-F3DA5E794F6B}" destId="{A5D662D3-0F92-4243-B9B7-5042A18CF12D}" srcOrd="0" destOrd="0" presId="urn:microsoft.com/office/officeart/2018/5/layout/IconCircleLabelList"/>
    <dgm:cxn modelId="{544B7F6F-3D15-4F78-95F8-9D11E88AE980}" type="presParOf" srcId="{8742B7AC-3EC7-46FC-BB93-F3DA5E794F6B}" destId="{75C51B97-F1A6-462B-A04F-04F03FBEC5C2}" srcOrd="1" destOrd="0" presId="urn:microsoft.com/office/officeart/2018/5/layout/IconCircleLabelList"/>
    <dgm:cxn modelId="{430BA9FD-BB22-4E4C-B729-C1475FF9F28E}" type="presParOf" srcId="{8742B7AC-3EC7-46FC-BB93-F3DA5E794F6B}" destId="{70971D35-853E-4939-AD67-36231DF3F4CA}" srcOrd="2" destOrd="0" presId="urn:microsoft.com/office/officeart/2018/5/layout/IconCircleLabelList"/>
    <dgm:cxn modelId="{0782E2B4-A44B-4E7D-8F03-564D2018D94B}" type="presParOf" srcId="{8742B7AC-3EC7-46FC-BB93-F3DA5E794F6B}" destId="{C74AAB5E-C108-4C75-8869-9C9953028FF9}" srcOrd="3" destOrd="0" presId="urn:microsoft.com/office/officeart/2018/5/layout/IconCircleLabelList"/>
    <dgm:cxn modelId="{58C35528-94AD-47E9-A910-3DD5694D11C4}" type="presParOf" srcId="{5AD7326A-0B9E-443D-ACD1-B331E5EE6CFD}" destId="{D097C208-2E8E-4776-BB20-CA78D3069F4F}" srcOrd="3" destOrd="0" presId="urn:microsoft.com/office/officeart/2018/5/layout/IconCircleLabelList"/>
    <dgm:cxn modelId="{7AE7A1B0-B475-4DA0-8864-93DA52EB0FBB}" type="presParOf" srcId="{5AD7326A-0B9E-443D-ACD1-B331E5EE6CFD}" destId="{EE1EAC26-B441-4373-B000-19DB7AEC9CED}" srcOrd="4" destOrd="0" presId="urn:microsoft.com/office/officeart/2018/5/layout/IconCircleLabelList"/>
    <dgm:cxn modelId="{C627BEB8-899C-43FD-A11C-BABE0B67595C}" type="presParOf" srcId="{EE1EAC26-B441-4373-B000-19DB7AEC9CED}" destId="{C8DF21AC-CCB9-47A3-AF36-65427ECE0BD2}" srcOrd="0" destOrd="0" presId="urn:microsoft.com/office/officeart/2018/5/layout/IconCircleLabelList"/>
    <dgm:cxn modelId="{E1791443-6C4A-4179-A4DC-DA7A15BE7511}" type="presParOf" srcId="{EE1EAC26-B441-4373-B000-19DB7AEC9CED}" destId="{BE60B4D2-AFD6-4A20-9852-71FDFD0F8970}" srcOrd="1" destOrd="0" presId="urn:microsoft.com/office/officeart/2018/5/layout/IconCircleLabelList"/>
    <dgm:cxn modelId="{ADA62586-3739-4574-A953-D1775BB8EF83}" type="presParOf" srcId="{EE1EAC26-B441-4373-B000-19DB7AEC9CED}" destId="{F8F47F6C-0482-4908-AED1-E435CA4CC609}" srcOrd="2" destOrd="0" presId="urn:microsoft.com/office/officeart/2018/5/layout/IconCircleLabelList"/>
    <dgm:cxn modelId="{291F5891-47BE-4D9D-99EB-BF69D61008C5}" type="presParOf" srcId="{EE1EAC26-B441-4373-B000-19DB7AEC9CED}" destId="{96E60547-AE63-4C01-99D9-AD13A1E56F1B}" srcOrd="3" destOrd="0" presId="urn:microsoft.com/office/officeart/2018/5/layout/IconCircleLabelList"/>
    <dgm:cxn modelId="{7721D8AC-676D-4078-8DE8-B0EDE805FB25}" type="presParOf" srcId="{5AD7326A-0B9E-443D-ACD1-B331E5EE6CFD}" destId="{3217A691-CBCB-4ECD-86C5-16C81C1A71D8}" srcOrd="5" destOrd="0" presId="urn:microsoft.com/office/officeart/2018/5/layout/IconCircleLabelList"/>
    <dgm:cxn modelId="{7BE7D06D-EE78-460C-AB60-1291A9EA359A}" type="presParOf" srcId="{5AD7326A-0B9E-443D-ACD1-B331E5EE6CFD}" destId="{45731A1F-AA76-4D76-9DCC-6140581901E8}" srcOrd="6" destOrd="0" presId="urn:microsoft.com/office/officeart/2018/5/layout/IconCircleLabelList"/>
    <dgm:cxn modelId="{865CD143-971B-48D2-862D-EFF26BB62E38}" type="presParOf" srcId="{45731A1F-AA76-4D76-9DCC-6140581901E8}" destId="{195D8BDD-72E1-447A-906F-058B80C86DC0}" srcOrd="0" destOrd="0" presId="urn:microsoft.com/office/officeart/2018/5/layout/IconCircleLabelList"/>
    <dgm:cxn modelId="{40913B93-5555-4377-9C02-8BFFC89467FB}" type="presParOf" srcId="{45731A1F-AA76-4D76-9DCC-6140581901E8}" destId="{B3E0C184-EAF5-4E62-A41C-8BBA1C6FDE75}" srcOrd="1" destOrd="0" presId="urn:microsoft.com/office/officeart/2018/5/layout/IconCircleLabelList"/>
    <dgm:cxn modelId="{8330D9D6-3712-49BC-BDFB-3AEE0F777273}" type="presParOf" srcId="{45731A1F-AA76-4D76-9DCC-6140581901E8}" destId="{DC31927B-D1E6-41F1-A5E7-2563954100DE}" srcOrd="2" destOrd="0" presId="urn:microsoft.com/office/officeart/2018/5/layout/IconCircleLabelList"/>
    <dgm:cxn modelId="{600E61F5-3529-45B7-9194-88B655BE7C16}" type="presParOf" srcId="{45731A1F-AA76-4D76-9DCC-6140581901E8}" destId="{6CD16C91-4734-4896-93D3-D54BC17F996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22BAA2-F481-4411-BCD1-B21178B7D551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DBF983E-3A47-408C-ADFA-B4ED5B0AB964}">
      <dgm:prSet/>
      <dgm:spPr/>
      <dgm:t>
        <a:bodyPr/>
        <a:lstStyle/>
        <a:p>
          <a:r>
            <a:rPr lang="en-GB"/>
            <a:t>-</a:t>
          </a:r>
          <a:r>
            <a:rPr lang="en-NL"/>
            <a:t>Customer demographics</a:t>
          </a:r>
          <a:endParaRPr lang="en-US"/>
        </a:p>
      </dgm:t>
    </dgm:pt>
    <dgm:pt modelId="{E353E66B-4858-4588-9165-8C28D135F07E}" type="parTrans" cxnId="{55A65FB5-F3B7-46CA-B264-F02C41B7FBB0}">
      <dgm:prSet/>
      <dgm:spPr/>
      <dgm:t>
        <a:bodyPr/>
        <a:lstStyle/>
        <a:p>
          <a:endParaRPr lang="en-US"/>
        </a:p>
      </dgm:t>
    </dgm:pt>
    <dgm:pt modelId="{BCC9A654-4A03-400A-95A6-30A304216E38}" type="sibTrans" cxnId="{55A65FB5-F3B7-46CA-B264-F02C41B7FBB0}">
      <dgm:prSet/>
      <dgm:spPr/>
      <dgm:t>
        <a:bodyPr/>
        <a:lstStyle/>
        <a:p>
          <a:endParaRPr lang="en-US"/>
        </a:p>
      </dgm:t>
    </dgm:pt>
    <dgm:pt modelId="{E638BC84-5A9F-4199-91DD-4FEBBFF9F613}">
      <dgm:prSet/>
      <dgm:spPr/>
      <dgm:t>
        <a:bodyPr/>
        <a:lstStyle/>
        <a:p>
          <a:r>
            <a:rPr lang="en-GB"/>
            <a:t>-A</a:t>
          </a:r>
          <a:r>
            <a:rPr lang="en-NL"/>
            <a:t>wareness of advertisements</a:t>
          </a:r>
          <a:endParaRPr lang="en-US"/>
        </a:p>
      </dgm:t>
    </dgm:pt>
    <dgm:pt modelId="{30BC68A4-62D1-4195-9BF1-90EFC4B98453}" type="parTrans" cxnId="{55067EDB-3F56-4C59-B2C9-040305B559D5}">
      <dgm:prSet/>
      <dgm:spPr/>
      <dgm:t>
        <a:bodyPr/>
        <a:lstStyle/>
        <a:p>
          <a:endParaRPr lang="en-US"/>
        </a:p>
      </dgm:t>
    </dgm:pt>
    <dgm:pt modelId="{555592FA-D006-45D6-85E6-96AC551C3013}" type="sibTrans" cxnId="{55067EDB-3F56-4C59-B2C9-040305B559D5}">
      <dgm:prSet/>
      <dgm:spPr/>
      <dgm:t>
        <a:bodyPr/>
        <a:lstStyle/>
        <a:p>
          <a:endParaRPr lang="en-US"/>
        </a:p>
      </dgm:t>
    </dgm:pt>
    <dgm:pt modelId="{1D135931-8CF3-4D18-8F41-7C8F58484861}">
      <dgm:prSet/>
      <dgm:spPr/>
      <dgm:t>
        <a:bodyPr/>
        <a:lstStyle/>
        <a:p>
          <a:r>
            <a:rPr lang="en-GB"/>
            <a:t>-P</a:t>
          </a:r>
          <a:r>
            <a:rPr lang="en-NL"/>
            <a:t>referred advertising channels</a:t>
          </a:r>
          <a:endParaRPr lang="en-US"/>
        </a:p>
      </dgm:t>
    </dgm:pt>
    <dgm:pt modelId="{A65AB7B2-0AEA-42D9-9EA9-4DAA478B71D2}" type="parTrans" cxnId="{E5589BC7-CD4F-48E1-A259-F27C89249985}">
      <dgm:prSet/>
      <dgm:spPr/>
      <dgm:t>
        <a:bodyPr/>
        <a:lstStyle/>
        <a:p>
          <a:endParaRPr lang="en-US"/>
        </a:p>
      </dgm:t>
    </dgm:pt>
    <dgm:pt modelId="{3594E774-76C1-4BF5-9610-79F66DFE997A}" type="sibTrans" cxnId="{E5589BC7-CD4F-48E1-A259-F27C89249985}">
      <dgm:prSet/>
      <dgm:spPr/>
      <dgm:t>
        <a:bodyPr/>
        <a:lstStyle/>
        <a:p>
          <a:endParaRPr lang="en-US"/>
        </a:p>
      </dgm:t>
    </dgm:pt>
    <dgm:pt modelId="{F9F5930E-5A38-47D6-A066-AF3C31CF1499}" type="pres">
      <dgm:prSet presAssocID="{4522BAA2-F481-4411-BCD1-B21178B7D551}" presName="linear" presStyleCnt="0">
        <dgm:presLayoutVars>
          <dgm:dir/>
          <dgm:animLvl val="lvl"/>
          <dgm:resizeHandles val="exact"/>
        </dgm:presLayoutVars>
      </dgm:prSet>
      <dgm:spPr/>
    </dgm:pt>
    <dgm:pt modelId="{C11E5335-1306-4846-99D5-D600C29189E6}" type="pres">
      <dgm:prSet presAssocID="{3DBF983E-3A47-408C-ADFA-B4ED5B0AB964}" presName="parentLin" presStyleCnt="0"/>
      <dgm:spPr/>
    </dgm:pt>
    <dgm:pt modelId="{E9950114-3A92-46CB-8544-58B4964BE562}" type="pres">
      <dgm:prSet presAssocID="{3DBF983E-3A47-408C-ADFA-B4ED5B0AB964}" presName="parentLeftMargin" presStyleLbl="node1" presStyleIdx="0" presStyleCnt="3"/>
      <dgm:spPr/>
    </dgm:pt>
    <dgm:pt modelId="{27916875-4D2F-4EC3-912F-7366924B35A9}" type="pres">
      <dgm:prSet presAssocID="{3DBF983E-3A47-408C-ADFA-B4ED5B0AB96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F38557-59C3-40DA-B4F2-2AF66177C4A0}" type="pres">
      <dgm:prSet presAssocID="{3DBF983E-3A47-408C-ADFA-B4ED5B0AB964}" presName="negativeSpace" presStyleCnt="0"/>
      <dgm:spPr/>
    </dgm:pt>
    <dgm:pt modelId="{07442CA6-8BFD-4048-B867-07D4BA333028}" type="pres">
      <dgm:prSet presAssocID="{3DBF983E-3A47-408C-ADFA-B4ED5B0AB964}" presName="childText" presStyleLbl="conFgAcc1" presStyleIdx="0" presStyleCnt="3">
        <dgm:presLayoutVars>
          <dgm:bulletEnabled val="1"/>
        </dgm:presLayoutVars>
      </dgm:prSet>
      <dgm:spPr/>
    </dgm:pt>
    <dgm:pt modelId="{4F19255A-4631-48F5-9B36-6CD8C11FEB7E}" type="pres">
      <dgm:prSet presAssocID="{BCC9A654-4A03-400A-95A6-30A304216E38}" presName="spaceBetweenRectangles" presStyleCnt="0"/>
      <dgm:spPr/>
    </dgm:pt>
    <dgm:pt modelId="{846F81A8-4FE2-4F3E-BB90-62646C37FDA5}" type="pres">
      <dgm:prSet presAssocID="{E638BC84-5A9F-4199-91DD-4FEBBFF9F613}" presName="parentLin" presStyleCnt="0"/>
      <dgm:spPr/>
    </dgm:pt>
    <dgm:pt modelId="{55BB4A0A-03A7-4B25-A77B-E4C74F9BC8C9}" type="pres">
      <dgm:prSet presAssocID="{E638BC84-5A9F-4199-91DD-4FEBBFF9F613}" presName="parentLeftMargin" presStyleLbl="node1" presStyleIdx="0" presStyleCnt="3"/>
      <dgm:spPr/>
    </dgm:pt>
    <dgm:pt modelId="{F29E51EA-A419-4AD9-A722-FC0F91B5F600}" type="pres">
      <dgm:prSet presAssocID="{E638BC84-5A9F-4199-91DD-4FEBBFF9F6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03202A-FE2A-493E-B15A-362E108EE496}" type="pres">
      <dgm:prSet presAssocID="{E638BC84-5A9F-4199-91DD-4FEBBFF9F613}" presName="negativeSpace" presStyleCnt="0"/>
      <dgm:spPr/>
    </dgm:pt>
    <dgm:pt modelId="{0AAF7777-E37B-403A-9B44-045E5E871B41}" type="pres">
      <dgm:prSet presAssocID="{E638BC84-5A9F-4199-91DD-4FEBBFF9F613}" presName="childText" presStyleLbl="conFgAcc1" presStyleIdx="1" presStyleCnt="3">
        <dgm:presLayoutVars>
          <dgm:bulletEnabled val="1"/>
        </dgm:presLayoutVars>
      </dgm:prSet>
      <dgm:spPr/>
    </dgm:pt>
    <dgm:pt modelId="{5267802E-A3CB-4867-86A0-0E412501C517}" type="pres">
      <dgm:prSet presAssocID="{555592FA-D006-45D6-85E6-96AC551C3013}" presName="spaceBetweenRectangles" presStyleCnt="0"/>
      <dgm:spPr/>
    </dgm:pt>
    <dgm:pt modelId="{674844FD-CB74-465E-AD39-EFB14AB3CEF6}" type="pres">
      <dgm:prSet presAssocID="{1D135931-8CF3-4D18-8F41-7C8F58484861}" presName="parentLin" presStyleCnt="0"/>
      <dgm:spPr/>
    </dgm:pt>
    <dgm:pt modelId="{012AEDD4-BDD3-4612-B333-6047C57D7684}" type="pres">
      <dgm:prSet presAssocID="{1D135931-8CF3-4D18-8F41-7C8F58484861}" presName="parentLeftMargin" presStyleLbl="node1" presStyleIdx="1" presStyleCnt="3"/>
      <dgm:spPr/>
    </dgm:pt>
    <dgm:pt modelId="{524ED441-2F8F-4294-BB90-0A7C199D79D8}" type="pres">
      <dgm:prSet presAssocID="{1D135931-8CF3-4D18-8F41-7C8F5848486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58E5044-87B6-4D66-8253-10501A897FD6}" type="pres">
      <dgm:prSet presAssocID="{1D135931-8CF3-4D18-8F41-7C8F58484861}" presName="negativeSpace" presStyleCnt="0"/>
      <dgm:spPr/>
    </dgm:pt>
    <dgm:pt modelId="{8D3AFBF0-36A8-4595-8818-67A3EF0F76ED}" type="pres">
      <dgm:prSet presAssocID="{1D135931-8CF3-4D18-8F41-7C8F5848486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AF8161D-7692-4A29-9C73-B33C271038A0}" type="presOf" srcId="{E638BC84-5A9F-4199-91DD-4FEBBFF9F613}" destId="{F29E51EA-A419-4AD9-A722-FC0F91B5F600}" srcOrd="1" destOrd="0" presId="urn:microsoft.com/office/officeart/2005/8/layout/list1"/>
    <dgm:cxn modelId="{483AF75B-BBF9-4052-86C4-9D26ED491434}" type="presOf" srcId="{4522BAA2-F481-4411-BCD1-B21178B7D551}" destId="{F9F5930E-5A38-47D6-A066-AF3C31CF1499}" srcOrd="0" destOrd="0" presId="urn:microsoft.com/office/officeart/2005/8/layout/list1"/>
    <dgm:cxn modelId="{F7F8626A-D424-4133-A94E-BA9A3428CE75}" type="presOf" srcId="{3DBF983E-3A47-408C-ADFA-B4ED5B0AB964}" destId="{27916875-4D2F-4EC3-912F-7366924B35A9}" srcOrd="1" destOrd="0" presId="urn:microsoft.com/office/officeart/2005/8/layout/list1"/>
    <dgm:cxn modelId="{CC0C315A-342A-4691-A3E6-EE6D0328E11C}" type="presOf" srcId="{1D135931-8CF3-4D18-8F41-7C8F58484861}" destId="{012AEDD4-BDD3-4612-B333-6047C57D7684}" srcOrd="0" destOrd="0" presId="urn:microsoft.com/office/officeart/2005/8/layout/list1"/>
    <dgm:cxn modelId="{0111BF7A-99A1-4DD9-BE87-7F5D9EBCD56D}" type="presOf" srcId="{3DBF983E-3A47-408C-ADFA-B4ED5B0AB964}" destId="{E9950114-3A92-46CB-8544-58B4964BE562}" srcOrd="0" destOrd="0" presId="urn:microsoft.com/office/officeart/2005/8/layout/list1"/>
    <dgm:cxn modelId="{375EBF8D-8F00-45DD-BCF8-ED4374E41C65}" type="presOf" srcId="{1D135931-8CF3-4D18-8F41-7C8F58484861}" destId="{524ED441-2F8F-4294-BB90-0A7C199D79D8}" srcOrd="1" destOrd="0" presId="urn:microsoft.com/office/officeart/2005/8/layout/list1"/>
    <dgm:cxn modelId="{294F0D8F-D7F1-468B-8270-4C25D345BD3E}" type="presOf" srcId="{E638BC84-5A9F-4199-91DD-4FEBBFF9F613}" destId="{55BB4A0A-03A7-4B25-A77B-E4C74F9BC8C9}" srcOrd="0" destOrd="0" presId="urn:microsoft.com/office/officeart/2005/8/layout/list1"/>
    <dgm:cxn modelId="{55A65FB5-F3B7-46CA-B264-F02C41B7FBB0}" srcId="{4522BAA2-F481-4411-BCD1-B21178B7D551}" destId="{3DBF983E-3A47-408C-ADFA-B4ED5B0AB964}" srcOrd="0" destOrd="0" parTransId="{E353E66B-4858-4588-9165-8C28D135F07E}" sibTransId="{BCC9A654-4A03-400A-95A6-30A304216E38}"/>
    <dgm:cxn modelId="{E5589BC7-CD4F-48E1-A259-F27C89249985}" srcId="{4522BAA2-F481-4411-BCD1-B21178B7D551}" destId="{1D135931-8CF3-4D18-8F41-7C8F58484861}" srcOrd="2" destOrd="0" parTransId="{A65AB7B2-0AEA-42D9-9EA9-4DAA478B71D2}" sibTransId="{3594E774-76C1-4BF5-9610-79F66DFE997A}"/>
    <dgm:cxn modelId="{55067EDB-3F56-4C59-B2C9-040305B559D5}" srcId="{4522BAA2-F481-4411-BCD1-B21178B7D551}" destId="{E638BC84-5A9F-4199-91DD-4FEBBFF9F613}" srcOrd="1" destOrd="0" parTransId="{30BC68A4-62D1-4195-9BF1-90EFC4B98453}" sibTransId="{555592FA-D006-45D6-85E6-96AC551C3013}"/>
    <dgm:cxn modelId="{8AEFF1C0-2E79-49C5-9BD5-0F3C560C8FB2}" type="presParOf" srcId="{F9F5930E-5A38-47D6-A066-AF3C31CF1499}" destId="{C11E5335-1306-4846-99D5-D600C29189E6}" srcOrd="0" destOrd="0" presId="urn:microsoft.com/office/officeart/2005/8/layout/list1"/>
    <dgm:cxn modelId="{75201B35-2278-4568-B14C-3C3131D20C37}" type="presParOf" srcId="{C11E5335-1306-4846-99D5-D600C29189E6}" destId="{E9950114-3A92-46CB-8544-58B4964BE562}" srcOrd="0" destOrd="0" presId="urn:microsoft.com/office/officeart/2005/8/layout/list1"/>
    <dgm:cxn modelId="{BF1A108B-0135-4FB4-AD0E-84FE3F27EFFD}" type="presParOf" srcId="{C11E5335-1306-4846-99D5-D600C29189E6}" destId="{27916875-4D2F-4EC3-912F-7366924B35A9}" srcOrd="1" destOrd="0" presId="urn:microsoft.com/office/officeart/2005/8/layout/list1"/>
    <dgm:cxn modelId="{380414F7-6BA5-4088-AEE8-E869747C1B77}" type="presParOf" srcId="{F9F5930E-5A38-47D6-A066-AF3C31CF1499}" destId="{F6F38557-59C3-40DA-B4F2-2AF66177C4A0}" srcOrd="1" destOrd="0" presId="urn:microsoft.com/office/officeart/2005/8/layout/list1"/>
    <dgm:cxn modelId="{DA6AE2A2-7BF4-4682-BE2C-89E48CCC8D9D}" type="presParOf" srcId="{F9F5930E-5A38-47D6-A066-AF3C31CF1499}" destId="{07442CA6-8BFD-4048-B867-07D4BA333028}" srcOrd="2" destOrd="0" presId="urn:microsoft.com/office/officeart/2005/8/layout/list1"/>
    <dgm:cxn modelId="{89B9E626-EA52-4E18-996F-EDDED581122A}" type="presParOf" srcId="{F9F5930E-5A38-47D6-A066-AF3C31CF1499}" destId="{4F19255A-4631-48F5-9B36-6CD8C11FEB7E}" srcOrd="3" destOrd="0" presId="urn:microsoft.com/office/officeart/2005/8/layout/list1"/>
    <dgm:cxn modelId="{4090EDED-04DD-435C-BE2A-14AFE16BFB78}" type="presParOf" srcId="{F9F5930E-5A38-47D6-A066-AF3C31CF1499}" destId="{846F81A8-4FE2-4F3E-BB90-62646C37FDA5}" srcOrd="4" destOrd="0" presId="urn:microsoft.com/office/officeart/2005/8/layout/list1"/>
    <dgm:cxn modelId="{BB5527E2-8984-4C35-91D7-F090743F8F4B}" type="presParOf" srcId="{846F81A8-4FE2-4F3E-BB90-62646C37FDA5}" destId="{55BB4A0A-03A7-4B25-A77B-E4C74F9BC8C9}" srcOrd="0" destOrd="0" presId="urn:microsoft.com/office/officeart/2005/8/layout/list1"/>
    <dgm:cxn modelId="{E72B7C77-C159-47D6-B5DD-8DAAC6A308F6}" type="presParOf" srcId="{846F81A8-4FE2-4F3E-BB90-62646C37FDA5}" destId="{F29E51EA-A419-4AD9-A722-FC0F91B5F600}" srcOrd="1" destOrd="0" presId="urn:microsoft.com/office/officeart/2005/8/layout/list1"/>
    <dgm:cxn modelId="{E4A172AA-B109-49D7-8F23-221A9667C076}" type="presParOf" srcId="{F9F5930E-5A38-47D6-A066-AF3C31CF1499}" destId="{8603202A-FE2A-493E-B15A-362E108EE496}" srcOrd="5" destOrd="0" presId="urn:microsoft.com/office/officeart/2005/8/layout/list1"/>
    <dgm:cxn modelId="{84C7BAD7-6C10-445E-B93F-AE57DB58392C}" type="presParOf" srcId="{F9F5930E-5A38-47D6-A066-AF3C31CF1499}" destId="{0AAF7777-E37B-403A-9B44-045E5E871B41}" srcOrd="6" destOrd="0" presId="urn:microsoft.com/office/officeart/2005/8/layout/list1"/>
    <dgm:cxn modelId="{81256B52-E6B6-4D8E-B027-A8B96576CBAE}" type="presParOf" srcId="{F9F5930E-5A38-47D6-A066-AF3C31CF1499}" destId="{5267802E-A3CB-4867-86A0-0E412501C517}" srcOrd="7" destOrd="0" presId="urn:microsoft.com/office/officeart/2005/8/layout/list1"/>
    <dgm:cxn modelId="{3EA5A80C-DE7C-4779-9918-82052BBEE61B}" type="presParOf" srcId="{F9F5930E-5A38-47D6-A066-AF3C31CF1499}" destId="{674844FD-CB74-465E-AD39-EFB14AB3CEF6}" srcOrd="8" destOrd="0" presId="urn:microsoft.com/office/officeart/2005/8/layout/list1"/>
    <dgm:cxn modelId="{BD40FB26-08D3-4BAD-9BBB-FFB8101D27D1}" type="presParOf" srcId="{674844FD-CB74-465E-AD39-EFB14AB3CEF6}" destId="{012AEDD4-BDD3-4612-B333-6047C57D7684}" srcOrd="0" destOrd="0" presId="urn:microsoft.com/office/officeart/2005/8/layout/list1"/>
    <dgm:cxn modelId="{4B0C18A4-669D-45B5-B35F-75B11CCB9248}" type="presParOf" srcId="{674844FD-CB74-465E-AD39-EFB14AB3CEF6}" destId="{524ED441-2F8F-4294-BB90-0A7C199D79D8}" srcOrd="1" destOrd="0" presId="urn:microsoft.com/office/officeart/2005/8/layout/list1"/>
    <dgm:cxn modelId="{6783B6EE-202D-4CB0-99D5-0774FBE40EF5}" type="presParOf" srcId="{F9F5930E-5A38-47D6-A066-AF3C31CF1499}" destId="{F58E5044-87B6-4D66-8253-10501A897FD6}" srcOrd="9" destOrd="0" presId="urn:microsoft.com/office/officeart/2005/8/layout/list1"/>
    <dgm:cxn modelId="{0A27AE18-0D92-4E1C-8FB6-4FF87AE6D98D}" type="presParOf" srcId="{F9F5930E-5A38-47D6-A066-AF3C31CF1499}" destId="{8D3AFBF0-36A8-4595-8818-67A3EF0F76E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BCA0A-53D4-496F-A2C7-554FDA499473}">
      <dsp:nvSpPr>
        <dsp:cNvPr id="0" name=""/>
        <dsp:cNvSpPr/>
      </dsp:nvSpPr>
      <dsp:spPr>
        <a:xfrm>
          <a:off x="2256287" y="3685"/>
          <a:ext cx="745224" cy="74522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6547-D236-442C-9670-852AC3689057}">
      <dsp:nvSpPr>
        <dsp:cNvPr id="0" name=""/>
        <dsp:cNvSpPr/>
      </dsp:nvSpPr>
      <dsp:spPr>
        <a:xfrm>
          <a:off x="2415105" y="162503"/>
          <a:ext cx="427587" cy="427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B309F-2491-4C68-8485-614341EF2A00}">
      <dsp:nvSpPr>
        <dsp:cNvPr id="0" name=""/>
        <dsp:cNvSpPr/>
      </dsp:nvSpPr>
      <dsp:spPr>
        <a:xfrm>
          <a:off x="580600" y="981028"/>
          <a:ext cx="4096597" cy="50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000" kern="1200" dirty="0"/>
            <a:t>Are there specific demographic segments more responsive to certain advertising </a:t>
          </a:r>
          <a:r>
            <a:rPr lang="en-GB" sz="2000" kern="1200" dirty="0"/>
            <a:t>channels?</a:t>
          </a:r>
          <a:endParaRPr lang="en-US" sz="2000" kern="1200" dirty="0"/>
        </a:p>
      </dsp:txBody>
      <dsp:txXfrm>
        <a:off x="580600" y="981028"/>
        <a:ext cx="4096597" cy="503942"/>
      </dsp:txXfrm>
    </dsp:sp>
    <dsp:sp modelId="{A5D662D3-0F92-4243-B9B7-5042A18CF12D}">
      <dsp:nvSpPr>
        <dsp:cNvPr id="0" name=""/>
        <dsp:cNvSpPr/>
      </dsp:nvSpPr>
      <dsp:spPr>
        <a:xfrm>
          <a:off x="1538550" y="1857559"/>
          <a:ext cx="745224" cy="74522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51B97-F1A6-462B-A04F-04F03FBEC5C2}">
      <dsp:nvSpPr>
        <dsp:cNvPr id="0" name=""/>
        <dsp:cNvSpPr/>
      </dsp:nvSpPr>
      <dsp:spPr>
        <a:xfrm>
          <a:off x="1697368" y="2016378"/>
          <a:ext cx="427587" cy="427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AAB5E-C108-4C75-8869-9C9953028FF9}">
      <dsp:nvSpPr>
        <dsp:cNvPr id="0" name=""/>
        <dsp:cNvSpPr/>
      </dsp:nvSpPr>
      <dsp:spPr>
        <a:xfrm>
          <a:off x="1300322" y="2834903"/>
          <a:ext cx="1221679" cy="50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b="0" i="0" kern="1200"/>
            <a:t>.</a:t>
          </a:r>
          <a:endParaRPr lang="en-US" sz="1900" kern="1200"/>
        </a:p>
      </dsp:txBody>
      <dsp:txXfrm>
        <a:off x="1300322" y="2834903"/>
        <a:ext cx="1221679" cy="503942"/>
      </dsp:txXfrm>
    </dsp:sp>
    <dsp:sp modelId="{C8DF21AC-CCB9-47A3-AF36-65427ECE0BD2}">
      <dsp:nvSpPr>
        <dsp:cNvPr id="0" name=""/>
        <dsp:cNvSpPr/>
      </dsp:nvSpPr>
      <dsp:spPr>
        <a:xfrm>
          <a:off x="3013200" y="1782246"/>
          <a:ext cx="745224" cy="74522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0B4D2-AFD6-4A20-9852-71FDFD0F8970}">
      <dsp:nvSpPr>
        <dsp:cNvPr id="0" name=""/>
        <dsp:cNvSpPr/>
      </dsp:nvSpPr>
      <dsp:spPr>
        <a:xfrm>
          <a:off x="3132842" y="1949210"/>
          <a:ext cx="427587" cy="427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60547-AE63-4C01-99D9-AD13A1E56F1B}">
      <dsp:nvSpPr>
        <dsp:cNvPr id="0" name=""/>
        <dsp:cNvSpPr/>
      </dsp:nvSpPr>
      <dsp:spPr>
        <a:xfrm>
          <a:off x="2735796" y="2633399"/>
          <a:ext cx="1221679" cy="772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900" kern="1200" dirty="0"/>
        </a:p>
      </dsp:txBody>
      <dsp:txXfrm>
        <a:off x="2735796" y="2633399"/>
        <a:ext cx="1221679" cy="772614"/>
      </dsp:txXfrm>
    </dsp:sp>
    <dsp:sp modelId="{195D8BDD-72E1-447A-906F-058B80C86DC0}">
      <dsp:nvSpPr>
        <dsp:cNvPr id="0" name=""/>
        <dsp:cNvSpPr/>
      </dsp:nvSpPr>
      <dsp:spPr>
        <a:xfrm>
          <a:off x="2256287" y="3711434"/>
          <a:ext cx="745224" cy="74522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0C184-EAF5-4E62-A41C-8BBA1C6FDE75}">
      <dsp:nvSpPr>
        <dsp:cNvPr id="0" name=""/>
        <dsp:cNvSpPr/>
      </dsp:nvSpPr>
      <dsp:spPr>
        <a:xfrm>
          <a:off x="2415105" y="3870252"/>
          <a:ext cx="427587" cy="4275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16C91-4734-4896-93D3-D54BC17F996B}">
      <dsp:nvSpPr>
        <dsp:cNvPr id="0" name=""/>
        <dsp:cNvSpPr/>
      </dsp:nvSpPr>
      <dsp:spPr>
        <a:xfrm>
          <a:off x="29916" y="4398784"/>
          <a:ext cx="5197966" cy="108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 dirty="0"/>
            <a:t>How do different advertising channels (online, </a:t>
          </a:r>
          <a:r>
            <a:rPr lang="en-GB" sz="1900" kern="1200" dirty="0"/>
            <a:t>traditional</a:t>
          </a:r>
          <a:r>
            <a:rPr lang="en-NL" sz="1900" kern="1200" dirty="0"/>
            <a:t>, </a:t>
          </a:r>
          <a:r>
            <a:rPr lang="en-GB" sz="1900" kern="1200" dirty="0"/>
            <a:t>mixed</a:t>
          </a:r>
          <a:r>
            <a:rPr lang="en-NL" sz="1900" kern="1200" dirty="0"/>
            <a:t> medi</a:t>
          </a:r>
          <a:r>
            <a:rPr lang="en-GB" sz="1900" kern="1200" dirty="0"/>
            <a:t>a</a:t>
          </a:r>
          <a:r>
            <a:rPr lang="en-NL" sz="1900" kern="1200" dirty="0"/>
            <a:t>) influence customer awareness  in money remittance services?</a:t>
          </a:r>
          <a:endParaRPr lang="en-US" sz="1900" kern="1200" dirty="0"/>
        </a:p>
      </dsp:txBody>
      <dsp:txXfrm>
        <a:off x="29916" y="4398784"/>
        <a:ext cx="5197966" cy="1083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42CA6-8BFD-4048-B867-07D4BA333028}">
      <dsp:nvSpPr>
        <dsp:cNvPr id="0" name=""/>
        <dsp:cNvSpPr/>
      </dsp:nvSpPr>
      <dsp:spPr>
        <a:xfrm>
          <a:off x="0" y="1131493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916875-4D2F-4EC3-912F-7366924B35A9}">
      <dsp:nvSpPr>
        <dsp:cNvPr id="0" name=""/>
        <dsp:cNvSpPr/>
      </dsp:nvSpPr>
      <dsp:spPr>
        <a:xfrm>
          <a:off x="262889" y="851053"/>
          <a:ext cx="3680459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-</a:t>
          </a:r>
          <a:r>
            <a:rPr lang="en-NL" sz="1900" kern="1200"/>
            <a:t>Customer demographics</a:t>
          </a:r>
          <a:endParaRPr lang="en-US" sz="1900" kern="1200"/>
        </a:p>
      </dsp:txBody>
      <dsp:txXfrm>
        <a:off x="290269" y="878433"/>
        <a:ext cx="3625699" cy="506120"/>
      </dsp:txXfrm>
    </dsp:sp>
    <dsp:sp modelId="{0AAF7777-E37B-403A-9B44-045E5E871B41}">
      <dsp:nvSpPr>
        <dsp:cNvPr id="0" name=""/>
        <dsp:cNvSpPr/>
      </dsp:nvSpPr>
      <dsp:spPr>
        <a:xfrm>
          <a:off x="0" y="1993334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9E51EA-A419-4AD9-A722-FC0F91B5F600}">
      <dsp:nvSpPr>
        <dsp:cNvPr id="0" name=""/>
        <dsp:cNvSpPr/>
      </dsp:nvSpPr>
      <dsp:spPr>
        <a:xfrm>
          <a:off x="262889" y="1712893"/>
          <a:ext cx="3680459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-A</a:t>
          </a:r>
          <a:r>
            <a:rPr lang="en-NL" sz="1900" kern="1200"/>
            <a:t>wareness of advertisements</a:t>
          </a:r>
          <a:endParaRPr lang="en-US" sz="1900" kern="1200"/>
        </a:p>
      </dsp:txBody>
      <dsp:txXfrm>
        <a:off x="290269" y="1740273"/>
        <a:ext cx="3625699" cy="506120"/>
      </dsp:txXfrm>
    </dsp:sp>
    <dsp:sp modelId="{8D3AFBF0-36A8-4595-8818-67A3EF0F76ED}">
      <dsp:nvSpPr>
        <dsp:cNvPr id="0" name=""/>
        <dsp:cNvSpPr/>
      </dsp:nvSpPr>
      <dsp:spPr>
        <a:xfrm>
          <a:off x="0" y="2855174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4ED441-2F8F-4294-BB90-0A7C199D79D8}">
      <dsp:nvSpPr>
        <dsp:cNvPr id="0" name=""/>
        <dsp:cNvSpPr/>
      </dsp:nvSpPr>
      <dsp:spPr>
        <a:xfrm>
          <a:off x="262889" y="2574734"/>
          <a:ext cx="3680459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-P</a:t>
          </a:r>
          <a:r>
            <a:rPr lang="en-NL" sz="1900" kern="1200"/>
            <a:t>referred advertising channels</a:t>
          </a:r>
          <a:endParaRPr lang="en-US" sz="1900" kern="1200"/>
        </a:p>
      </dsp:txBody>
      <dsp:txXfrm>
        <a:off x="290269" y="2602114"/>
        <a:ext cx="362569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852" y="188640"/>
            <a:ext cx="7272808" cy="4320480"/>
          </a:xfrm>
        </p:spPr>
        <p:txBody>
          <a:bodyPr>
            <a:normAutofit/>
          </a:bodyPr>
          <a:lstStyle/>
          <a:p>
            <a:r>
              <a:rPr lang="en-US" dirty="0"/>
              <a:t>The Importance of advertising in money remittance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824" y="5301208"/>
            <a:ext cx="5945187" cy="1270453"/>
          </a:xfrm>
        </p:spPr>
        <p:txBody>
          <a:bodyPr/>
          <a:lstStyle/>
          <a:p>
            <a:r>
              <a:rPr lang="en-US" dirty="0"/>
              <a:t>Presented by Whitney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F0A7-F23D-45C6-B341-1BEC1048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318864"/>
            <a:ext cx="5508103" cy="366935"/>
          </a:xfrm>
        </p:spPr>
        <p:txBody>
          <a:bodyPr/>
          <a:lstStyle/>
          <a:p>
            <a:pPr algn="ctr"/>
            <a:r>
              <a:rPr lang="en-GB" dirty="0"/>
              <a:t>Advertising Channels</a:t>
            </a:r>
            <a:endParaRPr lang="en-NL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61BD67-D477-E09E-269C-B33B64296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447070"/>
              </p:ext>
            </p:extLst>
          </p:nvPr>
        </p:nvGraphicFramePr>
        <p:xfrm>
          <a:off x="7102524" y="685799"/>
          <a:ext cx="4752527" cy="5918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B0BF92F-6865-3D5B-6BBD-45B33B542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240867"/>
              </p:ext>
            </p:extLst>
          </p:nvPr>
        </p:nvGraphicFramePr>
        <p:xfrm>
          <a:off x="1197868" y="1268760"/>
          <a:ext cx="5256584" cy="5479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82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Text Placeholder 3">
            <a:extLst>
              <a:ext uri="{FF2B5EF4-FFF2-40B4-BE49-F238E27FC236}">
                <a16:creationId xmlns:a16="http://schemas.microsoft.com/office/drawing/2014/main" id="{58292388-DBEB-E573-4B32-35780ABB8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7868" y="2951164"/>
            <a:ext cx="3131839" cy="2590800"/>
          </a:xfrm>
        </p:spPr>
        <p:txBody>
          <a:bodyPr/>
          <a:lstStyle/>
          <a:p>
            <a:r>
              <a:rPr lang="en-US" dirty="0"/>
              <a:t>.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E3DB17-B8C9-6197-7650-0FA5C2AE8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141785"/>
              </p:ext>
            </p:extLst>
          </p:nvPr>
        </p:nvGraphicFramePr>
        <p:xfrm>
          <a:off x="1485902" y="476672"/>
          <a:ext cx="9505056" cy="583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19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123-B182-DB62-7299-1D351767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215" y="404664"/>
            <a:ext cx="4439345" cy="510952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Hypothesis testing</a:t>
            </a:r>
            <a:endParaRPr lang="en-NL" dirty="0"/>
          </a:p>
        </p:txBody>
      </p:sp>
      <p:pic>
        <p:nvPicPr>
          <p:cNvPr id="10" name="Picture 9" descr="Light bulb on yellow background with sketched light beams and cord">
            <a:extLst>
              <a:ext uri="{FF2B5EF4-FFF2-40B4-BE49-F238E27FC236}">
                <a16:creationId xmlns:a16="http://schemas.microsoft.com/office/drawing/2014/main" id="{827A00A5-8DC8-4037-7418-C529E360B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4" r="196"/>
          <a:stretch/>
        </p:blipFill>
        <p:spPr>
          <a:xfrm>
            <a:off x="7758777" y="-50117"/>
            <a:ext cx="4439346" cy="3983174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63912-1C5D-18B8-3056-099611F08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0215" y="1022068"/>
            <a:ext cx="4114800" cy="749425"/>
          </a:xfrm>
        </p:spPr>
        <p:txBody>
          <a:bodyPr>
            <a:normAutofit fontScale="92500"/>
          </a:bodyPr>
          <a:lstStyle/>
          <a:p>
            <a:r>
              <a:rPr lang="en-GB" i="1" dirty="0"/>
              <a:t>Ho: Does the choice of ad channel type increase the remittance service count?</a:t>
            </a:r>
            <a:endParaRPr lang="en-NL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BA462C-981D-F1E8-CE34-2E8C4D8F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5" y="5757564"/>
            <a:ext cx="4972073" cy="680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C4BAA-DB45-9747-A125-1A30AEB7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276872"/>
            <a:ext cx="7560840" cy="31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123-B182-DB62-7299-1D351767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685801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Hypothesis testing</a:t>
            </a:r>
            <a:endParaRPr lang="en-NL" dirty="0"/>
          </a:p>
        </p:txBody>
      </p:sp>
      <p:pic>
        <p:nvPicPr>
          <p:cNvPr id="10" name="Picture 9" descr="Light bulb on yellow background with sketched light beams and cord">
            <a:extLst>
              <a:ext uri="{FF2B5EF4-FFF2-40B4-BE49-F238E27FC236}">
                <a16:creationId xmlns:a16="http://schemas.microsoft.com/office/drawing/2014/main" id="{827A00A5-8DC8-4037-7418-C529E360B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4" r="196"/>
          <a:stretch/>
        </p:blipFill>
        <p:spPr>
          <a:xfrm>
            <a:off x="7894611" y="-50117"/>
            <a:ext cx="4303511" cy="3191086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63912-1C5D-18B8-3056-099611F08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5732" y="1498197"/>
            <a:ext cx="4114800" cy="965449"/>
          </a:xfrm>
        </p:spPr>
        <p:txBody>
          <a:bodyPr>
            <a:normAutofit/>
          </a:bodyPr>
          <a:lstStyle/>
          <a:p>
            <a:r>
              <a:rPr lang="en-GB" i="1" dirty="0"/>
              <a:t>Ho: There is no difference in user satisfaction ratings between males and females. </a:t>
            </a:r>
            <a:endParaRPr lang="en-NL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180B7-1EDD-9107-A7EC-CD22BB5E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5905339"/>
            <a:ext cx="7560841" cy="65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2C6D2-46E5-78C1-E033-07B75893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2415124"/>
            <a:ext cx="8136904" cy="34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6F35F14-F874-9D1A-DB56-A0673477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1"/>
            <a:ext cx="4114800" cy="1231032"/>
          </a:xfrm>
        </p:spPr>
        <p:txBody>
          <a:bodyPr anchor="b">
            <a:normAutofit/>
          </a:bodyPr>
          <a:lstStyle/>
          <a:p>
            <a:r>
              <a:rPr lang="en-US" dirty="0"/>
              <a:t>Correlation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713F1C-A521-6B9B-A2DB-400055AFB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4945360"/>
            <a:ext cx="5257799" cy="1012126"/>
          </a:xfrm>
          <a:noFill/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870ABC3-87CF-263D-53A7-B706FC0DC9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269876" y="2895599"/>
            <a:ext cx="4367337" cy="32766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altLang="en-NL" b="0" i="0" u="none" strike="noStrike" cap="none" normalizeH="0" baseline="0" dirty="0">
                <a:ln>
                  <a:noFill/>
                </a:ln>
                <a:effectLst/>
              </a:rPr>
              <a:t>A correlation coefficient of 0.</a:t>
            </a:r>
            <a:r>
              <a:rPr kumimoji="0" lang="en-GB" altLang="en-NL" b="0" i="0" u="none" strike="noStrike" cap="none" normalizeH="0" baseline="0" dirty="0">
                <a:ln>
                  <a:noFill/>
                </a:ln>
                <a:effectLst/>
              </a:rPr>
              <a:t>88</a:t>
            </a:r>
            <a:r>
              <a:rPr kumimoji="0" lang="en-NL" altLang="en-NL" b="0" i="0" u="none" strike="noStrike" cap="none" normalizeH="0" baseline="0" dirty="0">
                <a:ln>
                  <a:noFill/>
                </a:ln>
                <a:effectLst/>
              </a:rPr>
              <a:t> suggests a positive correlation</a:t>
            </a:r>
            <a:endParaRPr kumimoji="0" lang="en-GB" altLang="en-NL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altLang="en-NL" b="0" i="0" u="none" strike="noStrike" cap="none" normalizeH="0" baseline="0" dirty="0">
                <a:ln>
                  <a:noFill/>
                </a:ln>
                <a:effectLst/>
              </a:rPr>
              <a:t>There is a tendency for higher effectiveness ratings to be associated with higher content rate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0641A-F1A4-003E-23DF-CA236E5BB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86" y="620688"/>
            <a:ext cx="6217839" cy="44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16632"/>
            <a:ext cx="4114800" cy="1080120"/>
          </a:xfrm>
        </p:spPr>
        <p:txBody>
          <a:bodyPr anchor="b">
            <a:normAutofit/>
          </a:bodyPr>
          <a:lstStyle/>
          <a:p>
            <a:r>
              <a:rPr lang="en-US" dirty="0"/>
              <a:t>Data Insights and </a:t>
            </a:r>
            <a:r>
              <a:rPr lang="en-US" dirty="0" err="1"/>
              <a:t>Recomendation</a:t>
            </a:r>
            <a:endParaRPr lang="en-US" dirty="0"/>
          </a:p>
        </p:txBody>
      </p:sp>
      <p:pic>
        <p:nvPicPr>
          <p:cNvPr id="8" name="Picture 7" descr="Mobile device with apps">
            <a:extLst>
              <a:ext uri="{FF2B5EF4-FFF2-40B4-BE49-F238E27FC236}">
                <a16:creationId xmlns:a16="http://schemas.microsoft.com/office/drawing/2014/main" id="{40EC9355-6E56-2C61-C546-0000F94AA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73" r="4902"/>
          <a:stretch/>
        </p:blipFill>
        <p:spPr>
          <a:xfrm>
            <a:off x="6025925" y="-50118"/>
            <a:ext cx="6172198" cy="6857999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341885" y="1340768"/>
            <a:ext cx="4295328" cy="50405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56% remitters are exposed to many ads via Online (Social media,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34% are exposed to these ads daily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40% are exposed to these ads weekly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/>
              <a:t>To reach a wider target audience, online marketing is highly recommended!!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0AB4-A4EE-FE33-CADA-82A0B40D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57C6C-EAEA-945B-F787-0F9549C4A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Sampling bias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97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8EB2-6B10-A5AC-3F3E-0A5A44A6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27654-5DDA-7EA4-2EDF-3C608624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The Client’s Dilemma</a:t>
            </a:r>
          </a:p>
          <a:p>
            <a:r>
              <a:rPr lang="en-GB" dirty="0"/>
              <a:t>Objective</a:t>
            </a:r>
          </a:p>
          <a:p>
            <a:r>
              <a:rPr lang="en-GB" dirty="0"/>
              <a:t>Data Collection</a:t>
            </a:r>
          </a:p>
          <a:p>
            <a:r>
              <a:rPr lang="en-GB" dirty="0"/>
              <a:t>Analysis</a:t>
            </a:r>
          </a:p>
          <a:p>
            <a:r>
              <a:rPr lang="en-GB" dirty="0"/>
              <a:t>Data Insights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085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69876" y="1981200"/>
            <a:ext cx="10729191" cy="4495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b="1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oney remittance services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play a pivotal role in facilitating financial transactions across borders</a:t>
            </a:r>
          </a:p>
          <a:p>
            <a:pPr algn="just"/>
            <a:r>
              <a:rPr lang="en-GB" b="1" dirty="0">
                <a:solidFill>
                  <a:srgbClr val="374151"/>
                </a:solidFill>
                <a:latin typeface="Söhne"/>
              </a:rPr>
              <a:t>Money remittance 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refers to the process of sending money from one person or location to another. </a:t>
            </a:r>
          </a:p>
          <a:p>
            <a:pPr marL="0" indent="0" algn="just">
              <a:buNone/>
            </a:pPr>
            <a:endParaRPr lang="en-GB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en-GB" b="1" dirty="0">
                <a:solidFill>
                  <a:srgbClr val="374151"/>
                </a:solidFill>
                <a:latin typeface="Söhne"/>
              </a:rPr>
              <a:t>Why does Advertising matter to money remittance service?</a:t>
            </a:r>
            <a:endParaRPr lang="en-US" b="1" dirty="0"/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Advertising serves as the 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way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through which money remittance services communicate their value propositions and reliability to the target audience.</a:t>
            </a: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is the vehicle that conveys the essence of these services, creating brand awareness and influencing the decision-making process of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376F736-7752-A18A-E7CF-79CE1F4F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685800"/>
            <a:ext cx="4439345" cy="1231032"/>
          </a:xfrm>
        </p:spPr>
        <p:txBody>
          <a:bodyPr/>
          <a:lstStyle/>
          <a:p>
            <a:pPr algn="ctr"/>
            <a:r>
              <a:rPr lang="en-US" dirty="0"/>
              <a:t>The Client’s Dilemma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762401-FE88-96B4-7487-48F39882A3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090" r="8090"/>
          <a:stretch/>
        </p:blipFill>
        <p:spPr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450B-B7E5-A139-04B0-B090A2AC2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3892" y="2780928"/>
            <a:ext cx="4295329" cy="3557737"/>
          </a:xfrm>
        </p:spPr>
        <p:txBody>
          <a:bodyPr>
            <a:normAutofit/>
          </a:bodyPr>
          <a:lstStyle/>
          <a:p>
            <a:r>
              <a:rPr lang="en-GB" sz="2800" i="1" dirty="0">
                <a:effectLst/>
              </a:rPr>
              <a:t>Which type of Advertising Channel(s) should I consider to give me the best possible returns</a:t>
            </a:r>
            <a:r>
              <a:rPr lang="en-GB" sz="2800" dirty="0">
                <a:effectLst/>
              </a:rPr>
              <a:t>?</a:t>
            </a:r>
          </a:p>
          <a:p>
            <a:endParaRPr lang="en-GB" sz="2800" dirty="0"/>
          </a:p>
          <a:p>
            <a:endParaRPr lang="en-GB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024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F7E5-9E5E-280F-EAC4-CD314DD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rmAutofit/>
          </a:bodyPr>
          <a:lstStyle/>
          <a:p>
            <a:r>
              <a:rPr lang="en-GB"/>
              <a:t>Objective</a:t>
            </a:r>
            <a:endParaRPr lang="en-NL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12021D5-6AAD-B6DA-7CBB-18EB1C00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GB" b="0" i="0" dirty="0"/>
              <a:t>o communicate the pivotal role that  advertising plays in fostering customer trust, and driving overall business growth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305D82-65B1-6BD9-CED3-52C12972F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62026"/>
              </p:ext>
            </p:extLst>
          </p:nvPr>
        </p:nvGraphicFramePr>
        <p:xfrm>
          <a:off x="6094414" y="685800"/>
          <a:ext cx="525779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2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FE6E-72B5-CABF-BD35-E50B0004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395704"/>
            <a:ext cx="4114800" cy="1087016"/>
          </a:xfrm>
        </p:spPr>
        <p:txBody>
          <a:bodyPr anchor="b">
            <a:normAutofit/>
          </a:bodyPr>
          <a:lstStyle/>
          <a:p>
            <a:r>
              <a:rPr lang="en-GB" sz="2800" dirty="0"/>
              <a:t>Data Collection</a:t>
            </a:r>
            <a:endParaRPr lang="en-NL" sz="28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BAD1C5F-1F51-55A5-6784-18BE0B42B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3428999"/>
            <a:ext cx="4114800" cy="205739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Survey Method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3CCEFDC9-4BD3-EA35-1EE5-00C793172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740386"/>
              </p:ext>
            </p:extLst>
          </p:nvPr>
        </p:nvGraphicFramePr>
        <p:xfrm>
          <a:off x="6094414" y="1987172"/>
          <a:ext cx="5257799" cy="4185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14CC7A-5208-1393-292C-7AB78BAC8709}"/>
              </a:ext>
            </a:extLst>
          </p:cNvPr>
          <p:cNvSpPr txBox="1"/>
          <p:nvPr/>
        </p:nvSpPr>
        <p:spPr>
          <a:xfrm>
            <a:off x="6606466" y="146395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Features</a:t>
            </a:r>
            <a:endParaRPr lang="en-NL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376F736-7752-A18A-E7CF-79CE1F4F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1"/>
            <a:ext cx="4114800" cy="29492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Customer Demographics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22580BC-53C8-D540-D4A3-1B5940224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22604" y="5229200"/>
            <a:ext cx="4114800" cy="79208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43% represent Females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57% represent Males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916BF0A-F861-C13E-D9E6-352B00FF8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4549"/>
              </p:ext>
            </p:extLst>
          </p:nvPr>
        </p:nvGraphicFramePr>
        <p:xfrm>
          <a:off x="7534572" y="548680"/>
          <a:ext cx="4177681" cy="4399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97D883D-A87A-D6DD-A004-45231FD5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124744"/>
            <a:ext cx="5267401" cy="549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7D02C-95F9-8428-4616-F57E83DC681E}"/>
              </a:ext>
            </a:extLst>
          </p:cNvPr>
          <p:cNvSpPr txBox="1"/>
          <p:nvPr/>
        </p:nvSpPr>
        <p:spPr>
          <a:xfrm>
            <a:off x="8110636" y="6237312"/>
            <a:ext cx="3312368" cy="38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Respondents:46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61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Content Placeholder 3">
            <a:extLst>
              <a:ext uri="{FF2B5EF4-FFF2-40B4-BE49-F238E27FC236}">
                <a16:creationId xmlns:a16="http://schemas.microsoft.com/office/drawing/2014/main" id="{632DF930-6B25-1480-A493-D037940C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4905373-C69E-E1CD-8E77-13960E7C1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656704"/>
              </p:ext>
            </p:extLst>
          </p:nvPr>
        </p:nvGraphicFramePr>
        <p:xfrm>
          <a:off x="1522413" y="1981200"/>
          <a:ext cx="9829799" cy="418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05126D5-50EE-32F2-85CA-843EA551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24" y="207349"/>
            <a:ext cx="535275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DC50-E283-3DC6-F193-51C7D589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140732"/>
            <a:ext cx="9829799" cy="734769"/>
          </a:xfrm>
        </p:spPr>
        <p:txBody>
          <a:bodyPr/>
          <a:lstStyle/>
          <a:p>
            <a:r>
              <a:rPr lang="en-GB" dirty="0"/>
              <a:t> My definitions of the various channels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D3AE-A217-ECC4-9003-DCD75197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44" y="3429000"/>
            <a:ext cx="3712815" cy="1927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A20D4-F23E-02F0-D668-9B91AD50949A}"/>
              </a:ext>
            </a:extLst>
          </p:cNvPr>
          <p:cNvSpPr txBox="1"/>
          <p:nvPr/>
        </p:nvSpPr>
        <p:spPr>
          <a:xfrm>
            <a:off x="3574132" y="403534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Traditional media </a:t>
            </a:r>
            <a:r>
              <a:rPr lang="en-GB" sz="2200" dirty="0"/>
              <a:t>:word of mouth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E8CF6-47C9-A8FA-B2DC-09BF44D96805}"/>
              </a:ext>
            </a:extLst>
          </p:cNvPr>
          <p:cNvSpPr txBox="1"/>
          <p:nvPr/>
        </p:nvSpPr>
        <p:spPr>
          <a:xfrm>
            <a:off x="4898954" y="2323699"/>
            <a:ext cx="70488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Online media</a:t>
            </a:r>
            <a:r>
              <a:rPr lang="en-GB" sz="2200" dirty="0"/>
              <a:t>:  social media channels , website, apps; </a:t>
            </a:r>
          </a:p>
        </p:txBody>
      </p:sp>
      <p:pic>
        <p:nvPicPr>
          <p:cNvPr id="1026" name="Picture 2" descr="Social Networking Sites - C180 Agency - Social Media Strategy.">
            <a:extLst>
              <a:ext uri="{FF2B5EF4-FFF2-40B4-BE49-F238E27FC236}">
                <a16:creationId xmlns:a16="http://schemas.microsoft.com/office/drawing/2014/main" id="{6D51D401-7A3C-922C-0645-3D224E9018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60" y="1844824"/>
            <a:ext cx="3100000" cy="1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1C313-5122-48EB-40C0-74B313DEB1F7}"/>
              </a:ext>
            </a:extLst>
          </p:cNvPr>
          <p:cNvSpPr txBox="1"/>
          <p:nvPr/>
        </p:nvSpPr>
        <p:spPr>
          <a:xfrm>
            <a:off x="5306260" y="597446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Mixed media </a:t>
            </a:r>
            <a:r>
              <a:rPr lang="en-GB" sz="2200" dirty="0"/>
              <a:t>: Television, Radio, </a:t>
            </a:r>
            <a:r>
              <a:rPr lang="en-GB" sz="2200" dirty="0" err="1"/>
              <a:t>SMS,Online</a:t>
            </a:r>
            <a:r>
              <a:rPr lang="en-GB" sz="2200" dirty="0"/>
              <a:t> etc.</a:t>
            </a:r>
          </a:p>
        </p:txBody>
      </p:sp>
      <p:pic>
        <p:nvPicPr>
          <p:cNvPr id="1032" name="Picture 8" descr="Is Traditional Media On The Way Out Forever?">
            <a:extLst>
              <a:ext uri="{FF2B5EF4-FFF2-40B4-BE49-F238E27FC236}">
                <a16:creationId xmlns:a16="http://schemas.microsoft.com/office/drawing/2014/main" id="{195DD550-F681-2001-DBFA-68A6A25D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60" y="4920745"/>
            <a:ext cx="3235292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388</Words>
  <Application>Microsoft Office PowerPoint</Application>
  <PresentationFormat>Custom</PresentationFormat>
  <Paragraphs>64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Cambria</vt:lpstr>
      <vt:lpstr>Söhne</vt:lpstr>
      <vt:lpstr>Currency Symbols 16x9</vt:lpstr>
      <vt:lpstr>The Importance of advertising in money remittance services</vt:lpstr>
      <vt:lpstr>Table of Contents</vt:lpstr>
      <vt:lpstr>Introduction</vt:lpstr>
      <vt:lpstr>The Client’s Dilemma</vt:lpstr>
      <vt:lpstr>Objective</vt:lpstr>
      <vt:lpstr>Data Collection</vt:lpstr>
      <vt:lpstr>Customer Demographics</vt:lpstr>
      <vt:lpstr> </vt:lpstr>
      <vt:lpstr> My definitions of the various channels </vt:lpstr>
      <vt:lpstr>Advertising Channels</vt:lpstr>
      <vt:lpstr>PowerPoint Presentation</vt:lpstr>
      <vt:lpstr>Hypothesis testing</vt:lpstr>
      <vt:lpstr>Hypothesis testing</vt:lpstr>
      <vt:lpstr>Correlation</vt:lpstr>
      <vt:lpstr>Data Insights and Recomendation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advertising in money remittance services</dc:title>
  <dc:creator>Vanessia Ansah</dc:creator>
  <cp:lastModifiedBy>Vanessia Ansah</cp:lastModifiedBy>
  <cp:revision>3</cp:revision>
  <dcterms:created xsi:type="dcterms:W3CDTF">2024-01-25T20:59:48Z</dcterms:created>
  <dcterms:modified xsi:type="dcterms:W3CDTF">2024-01-27T11:36:55Z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